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360" r:id="rId4"/>
    <p:sldId id="348" r:id="rId5"/>
    <p:sldId id="361" r:id="rId6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12" autoAdjust="0"/>
    <p:restoredTop sz="94660"/>
  </p:normalViewPr>
  <p:slideViewPr>
    <p:cSldViewPr>
      <p:cViewPr varScale="1">
        <p:scale>
          <a:sx n="81" d="100"/>
          <a:sy n="81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96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0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2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544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41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2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24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4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820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5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4C1E-F451-45BD-A81E-1A9DB3D5CB3E}" type="datetimeFigureOut">
              <a:rPr lang="da-DK" smtClean="0"/>
              <a:t>08-04-2019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579D-C60B-4429-A7BE-67E22F8442A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12"/>
            <a:ext cx="9143999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35696" y="26064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>
                <a:solidFill>
                  <a:schemeClr val="bg1"/>
                </a:solidFill>
                <a:latin typeface="CenturyOldStyle" panose="02027200000000000000" pitchFamily="18" charset="0"/>
              </a:rPr>
              <a:t>NATURMÆLK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1" y="194877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boks 4"/>
          <p:cNvSpPr txBox="1"/>
          <p:nvPr/>
        </p:nvSpPr>
        <p:spPr>
          <a:xfrm>
            <a:off x="323528" y="1844824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dirty="0"/>
              <a:t>Naturmælk </a:t>
            </a:r>
            <a:r>
              <a:rPr lang="da-DK" altLang="da-DK" dirty="0" err="1"/>
              <a:t>A.m.b.a</a:t>
            </a:r>
            <a:r>
              <a:rPr lang="da-DK" altLang="da-DK" dirty="0"/>
              <a:t> &amp; </a:t>
            </a:r>
            <a:r>
              <a:rPr lang="da-DK" altLang="da-DK" dirty="0" err="1"/>
              <a:t>Øllingegaard</a:t>
            </a:r>
            <a:endParaRPr lang="da-DK" altLang="da-DK" dirty="0"/>
          </a:p>
          <a:p>
            <a:r>
              <a:rPr lang="da-DK" altLang="da-DK" dirty="0"/>
              <a:t>Økologisk Mejerier</a:t>
            </a:r>
          </a:p>
          <a:p>
            <a:r>
              <a:rPr lang="da-DK" altLang="da-DK" dirty="0"/>
              <a:t>39 Andelshavere</a:t>
            </a:r>
          </a:p>
          <a:p>
            <a:r>
              <a:rPr lang="da-DK" altLang="da-DK" dirty="0"/>
              <a:t>med en indvejning på ca. 46.000.000  kg pr år.</a:t>
            </a:r>
          </a:p>
          <a:p>
            <a:r>
              <a:rPr lang="da-DK" altLang="da-DK" dirty="0"/>
              <a:t>Omsætning ca. 375 </a:t>
            </a:r>
            <a:r>
              <a:rPr lang="da-DK" altLang="da-DK" dirty="0" err="1"/>
              <a:t>mio</a:t>
            </a:r>
            <a:r>
              <a:rPr lang="da-DK" altLang="da-DK" dirty="0"/>
              <a:t> kr. </a:t>
            </a:r>
          </a:p>
          <a:p>
            <a:r>
              <a:rPr lang="da-DK" altLang="da-DK" dirty="0"/>
              <a:t>Hjemmemarkeds-mejeri</a:t>
            </a:r>
          </a:p>
          <a:p>
            <a:r>
              <a:rPr lang="da-DK" altLang="da-DK" dirty="0"/>
              <a:t>Etableret i 1994. </a:t>
            </a:r>
          </a:p>
          <a:p>
            <a:r>
              <a:rPr lang="da-DK" altLang="da-DK" dirty="0"/>
              <a:t>76 fastansatte medarbejdere</a:t>
            </a:r>
          </a:p>
          <a:p>
            <a:r>
              <a:rPr lang="da-DK" altLang="da-DK" dirty="0"/>
              <a:t>I Tinglev. 22 fastansatte i Skævinge</a:t>
            </a:r>
          </a:p>
          <a:p>
            <a:r>
              <a:rPr lang="da-DK" altLang="da-DK" dirty="0"/>
              <a:t>Gårdmejeri ( osteri) i Hinge.</a:t>
            </a:r>
          </a:p>
          <a:p>
            <a:r>
              <a:rPr lang="da-DK" altLang="da-DK" dirty="0"/>
              <a:t>Overtaget Øllingegaard Mejeri på Sjælland 01-01-2017. </a:t>
            </a:r>
          </a:p>
          <a:p>
            <a:endParaRPr lang="en-GB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47664" y="26064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>
                <a:solidFill>
                  <a:schemeClr val="bg1"/>
                </a:solidFill>
                <a:latin typeface="CenturyOldStyle" panose="02027200000000000000" pitchFamily="18" charset="0"/>
              </a:rPr>
              <a:t>PRODUKTER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4633"/>
            <a:ext cx="8064896" cy="4089923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51520" y="1811139"/>
            <a:ext cx="84969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3300"/>
                </a:solidFill>
              </a:rPr>
              <a:t>Selv</a:t>
            </a:r>
            <a:r>
              <a:rPr lang="en-US" dirty="0">
                <a:solidFill>
                  <a:srgbClr val="663300"/>
                </a:solidFill>
              </a:rPr>
              <a:t> om vi </a:t>
            </a:r>
            <a:r>
              <a:rPr lang="en-US" dirty="0" err="1">
                <a:solidFill>
                  <a:srgbClr val="663300"/>
                </a:solidFill>
              </a:rPr>
              <a:t>er</a:t>
            </a:r>
            <a:r>
              <a:rPr lang="en-US" dirty="0">
                <a:solidFill>
                  <a:srgbClr val="663300"/>
                </a:solidFill>
              </a:rPr>
              <a:t> et </a:t>
            </a:r>
            <a:r>
              <a:rPr lang="en-US" dirty="0" err="1">
                <a:solidFill>
                  <a:srgbClr val="663300"/>
                </a:solidFill>
              </a:rPr>
              <a:t>lille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mejeri</a:t>
            </a:r>
            <a:r>
              <a:rPr lang="en-US" dirty="0">
                <a:solidFill>
                  <a:srgbClr val="663300"/>
                </a:solidFill>
              </a:rPr>
              <a:t> har vi ca. 340 </a:t>
            </a:r>
            <a:r>
              <a:rPr lang="en-US" dirty="0" err="1">
                <a:solidFill>
                  <a:srgbClr val="663300"/>
                </a:solidFill>
              </a:rPr>
              <a:t>produkter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i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vores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sortiment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på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Naturmælk</a:t>
            </a:r>
            <a:r>
              <a:rPr lang="en-US" dirty="0">
                <a:solidFill>
                  <a:srgbClr val="663300"/>
                </a:solidFill>
              </a:rPr>
              <a:t>; </a:t>
            </a:r>
            <a:r>
              <a:rPr lang="en-US" dirty="0" err="1">
                <a:solidFill>
                  <a:srgbClr val="663300"/>
                </a:solidFill>
              </a:rPr>
              <a:t>mælk</a:t>
            </a:r>
            <a:r>
              <a:rPr lang="en-US" dirty="0">
                <a:solidFill>
                  <a:srgbClr val="663300"/>
                </a:solidFill>
              </a:rPr>
              <a:t> , yoghurt, </a:t>
            </a:r>
            <a:r>
              <a:rPr lang="en-US" dirty="0" err="1">
                <a:solidFill>
                  <a:srgbClr val="663300"/>
                </a:solidFill>
              </a:rPr>
              <a:t>smør</a:t>
            </a:r>
            <a:r>
              <a:rPr lang="en-US" dirty="0">
                <a:solidFill>
                  <a:srgbClr val="663300"/>
                </a:solidFill>
              </a:rPr>
              <a:t> og </a:t>
            </a:r>
            <a:r>
              <a:rPr lang="en-US" dirty="0" err="1">
                <a:solidFill>
                  <a:srgbClr val="663300"/>
                </a:solidFill>
              </a:rPr>
              <a:t>oste</a:t>
            </a:r>
            <a:r>
              <a:rPr lang="en-US" dirty="0">
                <a:solidFill>
                  <a:srgbClr val="663300"/>
                </a:solidFill>
              </a:rPr>
              <a:t>. </a:t>
            </a:r>
            <a:r>
              <a:rPr lang="en-US" dirty="0" err="1">
                <a:solidFill>
                  <a:srgbClr val="663300"/>
                </a:solidFill>
              </a:rPr>
              <a:t>Nogle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 err="1">
                <a:solidFill>
                  <a:srgbClr val="663300"/>
                </a:solidFill>
              </a:rPr>
              <a:t>øko</a:t>
            </a:r>
            <a:r>
              <a:rPr lang="en-US" dirty="0">
                <a:solidFill>
                  <a:srgbClr val="663300"/>
                </a:solidFill>
              </a:rPr>
              <a:t>-standard, </a:t>
            </a:r>
            <a:r>
              <a:rPr lang="en-US" dirty="0" err="1">
                <a:solidFill>
                  <a:srgbClr val="663300"/>
                </a:solidFill>
              </a:rPr>
              <a:t>andre</a:t>
            </a:r>
            <a:r>
              <a:rPr lang="en-US" dirty="0">
                <a:solidFill>
                  <a:srgbClr val="663300"/>
                </a:solidFill>
              </a:rPr>
              <a:t> gourmet. </a:t>
            </a:r>
          </a:p>
          <a:p>
            <a:r>
              <a:rPr lang="en-US" dirty="0">
                <a:solidFill>
                  <a:srgbClr val="663300"/>
                </a:solidFill>
              </a:rPr>
              <a:t>Biodynamisk + </a:t>
            </a:r>
            <a:r>
              <a:rPr lang="en-US" dirty="0" err="1">
                <a:solidFill>
                  <a:srgbClr val="663300"/>
                </a:solidFill>
              </a:rPr>
              <a:t>øko</a:t>
            </a:r>
            <a:r>
              <a:rPr lang="en-US" dirty="0">
                <a:solidFill>
                  <a:srgbClr val="663300"/>
                </a:solidFill>
              </a:rPr>
              <a:t> lactose </a:t>
            </a:r>
          </a:p>
          <a:p>
            <a:endParaRPr lang="en-US" sz="2400" dirty="0">
              <a:solidFill>
                <a:srgbClr val="663300"/>
              </a:solidFill>
              <a:latin typeface="CenturyOldStyle" panose="02027200000000000000" pitchFamily="18" charset="0"/>
            </a:endParaRPr>
          </a:p>
          <a:p>
            <a:endParaRPr lang="en-US" sz="2400" dirty="0">
              <a:solidFill>
                <a:srgbClr val="663300"/>
              </a:solidFill>
              <a:latin typeface="CenturyOldStyle" panose="02027200000000000000" pitchFamily="18" charset="0"/>
            </a:endParaRPr>
          </a:p>
          <a:p>
            <a:endParaRPr lang="en-US" sz="2400" dirty="0">
              <a:solidFill>
                <a:srgbClr val="663300"/>
              </a:solidFill>
              <a:latin typeface="CenturyOldStyle" panose="02027200000000000000" pitchFamily="18" charset="0"/>
            </a:endParaRPr>
          </a:p>
          <a:p>
            <a:endParaRPr lang="en-US" sz="2400" dirty="0">
              <a:solidFill>
                <a:srgbClr val="663300"/>
              </a:solidFill>
              <a:latin typeface="CenturyOldStyle" panose="02027200000000000000" pitchFamily="18" charset="0"/>
            </a:endParaRPr>
          </a:p>
          <a:p>
            <a:r>
              <a:rPr lang="en-US" sz="2400" dirty="0">
                <a:solidFill>
                  <a:srgbClr val="663300"/>
                </a:solidFill>
                <a:latin typeface="CenturyOldStyle" panose="02027200000000000000" pitchFamily="18" charset="0"/>
              </a:rPr>
              <a:t> </a:t>
            </a:r>
            <a:endParaRPr lang="da-DK" sz="2400" dirty="0">
              <a:solidFill>
                <a:srgbClr val="663300"/>
              </a:solidFill>
              <a:latin typeface="CenturyOldStyl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6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" y="-33724"/>
            <a:ext cx="9143999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36269" y="467245"/>
            <a:ext cx="72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CenturyOldStyle" panose="02027200000000000000" pitchFamily="18" charset="0"/>
              </a:rPr>
              <a:t>Hvornår er det interessant at deltage?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28E76-6916-4E23-B603-D58B10B76803}"/>
              </a:ext>
            </a:extLst>
          </p:cNvPr>
          <p:cNvSpPr txBox="1"/>
          <p:nvPr/>
        </p:nvSpPr>
        <p:spPr>
          <a:xfrm flipH="1">
            <a:off x="796290" y="1772816"/>
            <a:ext cx="8168197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den nye viden skaber merværdi, og den kan bringes ud i markedet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vi opnår en ny fælles viden som skaber internt </a:t>
            </a:r>
            <a:r>
              <a:rPr lang="da-DK" sz="2400" dirty="0" err="1"/>
              <a:t>sam-arbejde</a:t>
            </a:r>
            <a:r>
              <a:rPr lang="da-DK" sz="2400" dirty="0"/>
              <a:t> og /eller ekstern samarbejde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Projektplan der er nem at fastholde, koncentreret, vi deltager sporadisk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Ikke for lang periode, evigt dilemma, forskning langsigtet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der er god sammenhæng mellem timer og projektmidler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man bliver godt klædt på i hele processen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vi kan dokumentere effekt ud til forbrugeren, </a:t>
            </a:r>
            <a:r>
              <a:rPr lang="da-DK" sz="2400" dirty="0" err="1"/>
              <a:t>faktaviden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Måske kan det sælges på storytelling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virksomheden kan skabe harmoni mellem projekt og de ressourcer man har til rådighed. Først produktion.</a:t>
            </a:r>
          </a:p>
          <a:p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3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" y="-33724"/>
            <a:ext cx="9143999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36269" y="467245"/>
            <a:ext cx="72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CenturyOldStyle" panose="02027200000000000000" pitchFamily="18" charset="0"/>
              </a:rPr>
              <a:t>Hvornår er det interessant at deltage?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28E76-6916-4E23-B603-D58B10B76803}"/>
              </a:ext>
            </a:extLst>
          </p:cNvPr>
          <p:cNvSpPr txBox="1"/>
          <p:nvPr/>
        </p:nvSpPr>
        <p:spPr>
          <a:xfrm flipH="1">
            <a:off x="796290" y="1772816"/>
            <a:ext cx="8168197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der kan skabes harmoni i landmændenes deltagelse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landmanden kan få en merpris for mælken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man kan få det tværfaglige samarbejde i 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Projektet passer ind i strategien, eks. </a:t>
            </a:r>
            <a:r>
              <a:rPr lang="da-DK" sz="2400" dirty="0" err="1"/>
              <a:t>makedets</a:t>
            </a:r>
            <a:r>
              <a:rPr lang="da-DK" sz="2400" dirty="0"/>
              <a:t> sundeste mælk, selvforsyning, </a:t>
            </a:r>
            <a:r>
              <a:rPr lang="da-DK" sz="2400" dirty="0" err="1"/>
              <a:t>dyrevelfærd,biodiversitet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hele værdikæden kan inddrages, gården, mejeri, marked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vi bliver nysgerrige på mere, delprojekter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vi står med produktet i hånden og vi kan se </a:t>
            </a:r>
            <a:r>
              <a:rPr lang="da-DK" sz="2400" dirty="0" err="1"/>
              <a:t>sammen-hængen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det skaber loyale forbrugere, kun hos Naturmælk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direktøren og formanden træder frem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64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" y="-33724"/>
            <a:ext cx="9143999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36269" y="467245"/>
            <a:ext cx="72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CenturyOldStyle" panose="02027200000000000000" pitchFamily="18" charset="0"/>
              </a:rPr>
              <a:t>Hvornår er det interessant at deltage?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28E76-6916-4E23-B603-D58B10B76803}"/>
              </a:ext>
            </a:extLst>
          </p:cNvPr>
          <p:cNvSpPr txBox="1"/>
          <p:nvPr/>
        </p:nvSpPr>
        <p:spPr>
          <a:xfrm flipH="1">
            <a:off x="796290" y="1772816"/>
            <a:ext cx="8168197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man kan gøre sig konstant attraktiv, </a:t>
            </a:r>
            <a:r>
              <a:rPr lang="da-DK" sz="2400" dirty="0" err="1"/>
              <a:t>hømælk</a:t>
            </a:r>
            <a:r>
              <a:rPr lang="da-DK" sz="2400" dirty="0"/>
              <a:t>, urter, fedtsyrer, gamle racer, kalv/ko, bæredygtigt, plantebaseret drik, dyrevelfærd, osv.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Profilering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Når projektplanen kan kommunikeres, også i den indledende fase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80800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345</Words>
  <Application>Microsoft Office PowerPoint</Application>
  <PresentationFormat>On-screen Show (4:3)</PresentationFormat>
  <Paragraphs>95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CenturyOldStyle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Nikka</dc:creator>
  <cp:lastModifiedBy>Merete Studnitz</cp:lastModifiedBy>
  <cp:revision>127</cp:revision>
  <cp:lastPrinted>2019-04-08T11:38:26Z</cp:lastPrinted>
  <dcterms:created xsi:type="dcterms:W3CDTF">2013-09-13T10:18:00Z</dcterms:created>
  <dcterms:modified xsi:type="dcterms:W3CDTF">2019-04-08T11:39:01Z</dcterms:modified>
</cp:coreProperties>
</file>